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7D1E03-4E65-4FC2-BE72-B78BD74BA6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A1D80E6-47CC-4FB7-90EC-1152C3712D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C0B3E08-347B-4C45-9DD8-437C9855F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0BC05B8-0226-4060-B803-0C0E5A650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5D0BFF-E593-4954-9E21-CBABFA5D9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6500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6AF34E-3043-4A58-8016-668DEBAF5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B5F3FA3-E301-4979-8442-2D7DE74486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894E104-BD6D-4613-8531-278A03AA9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3A8E5A-4502-4317-A8A5-FF957EBA2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9054B3-2E3D-483B-8AE4-8BB24F9A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6900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EB1C957-E51A-47A0-8676-10EE8665F6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EC5AB2B-75D9-4CF9-A14C-CD86D1A05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FD854B-51BC-4564-9E91-F32DA46B6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99B51F-1EA5-4D0F-A794-E5B766773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D704AD-30EC-4ABC-B865-5129BE953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477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8D4D15-CD24-46AF-A401-BF3D399AC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0CF1E7-D523-4D3E-B9CA-CD6E31AA1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80A0658-2DD9-4148-B000-1E0088BC6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D76EA7-33A1-4E2E-B470-CEA218697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932602E-704E-4E2C-9DCF-FB7C4D98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29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C3DAA5-3A48-4074-8C1B-6891593BC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8A87B95-F73A-4DA2-8EC4-9B7FD6B42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12A5D4-D6FB-48B4-B033-15290E98C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F0175C3-0437-4426-AB95-EAF7830F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626130-49DA-423B-B9FC-E001964DD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1583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C5FA14-E48D-4987-99F5-349FE224F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5383E7-AC4D-4AEC-98BF-0B94135647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23507C8-62F4-42E1-9E02-465100F7B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42C3B51-5C5B-46BB-BC96-E751436F7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1D74448-3EE1-4867-8FBF-C76038E9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E0ABCCD-9749-4B5E-A0C7-974A28F69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2149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FA932D-D32F-4C70-A364-5A69A504C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E3FF3FE-AC20-46E6-AAFA-87FE18D18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D9B030E-85B0-4CBD-8472-E6E9BE638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B9F34F8-D91F-4BCC-938F-9959E0A5F6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AE90F76-8F4E-469C-A88F-2D4E1B256E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8477849-1D8B-4981-A1FF-A66D4243A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562894E-353E-457E-9155-1281645FE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9F58D40-0041-4506-966C-C5DBBA4C9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5659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599BF3-83BE-4906-A001-F00A941EC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80463FD-A416-4D8E-8154-AA061D95B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19301A4-E9A3-4432-B9F5-B4AD796B4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1A6E6CB-D6BB-42A4-A33F-1341620F5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9798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ACBD30A-DB30-4E20-B936-1A68F47C9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70F9583-AD99-4977-BF5C-BB80CCB21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9FE22D-7B4C-4563-8E32-1001E263A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4921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F97829-485C-45EF-9F68-C7F3141EC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1AFAAD-A28A-4870-AE25-6172A388A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9A26185-F207-4033-9159-209EB1719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B63CEC4-CDF0-4F19-A585-326F08A68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02C3B9B-341D-4819-8057-01E6D4470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596A97-590D-4241-A0E2-27532374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3619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EFCF3A-8181-419E-8EE4-8F33D6A4A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0B84F95-BECA-45CA-BF15-C086431164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BE1305-1A47-4475-BC4E-2D30AC7376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DA8CE69-DF98-4E59-ABE1-FFF10349D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1E6B4D2-143C-4115-ADC5-A24726DE1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43DF780-B34E-4066-B7AC-E1816B4B3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0044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01AECEC-0D66-4559-B2BE-DF46D69EB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A471AAE-2325-45EE-96EE-60966976A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81A92A-8C92-4627-97D9-6F2216984E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8768E-CD19-442E-8290-042FC757ACD6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B60D862-D8C8-430F-ACB7-8E03BC1D1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68995D-8D09-4C01-9E1A-C72D1E9810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F6D3B-08CF-4F75-A6F4-4408216C8B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5544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97260B8B-57F4-4CD6-953E-D2D8C2E1EDBD}"/>
              </a:ext>
            </a:extLst>
          </p:cNvPr>
          <p:cNvSpPr txBox="1">
            <a:spLocks/>
          </p:cNvSpPr>
          <p:nvPr/>
        </p:nvSpPr>
        <p:spPr>
          <a:xfrm>
            <a:off x="97657" y="151123"/>
            <a:ext cx="5518141" cy="443711"/>
          </a:xfrm>
          <a:prstGeom prst="rect">
            <a:avLst/>
          </a:prstGeom>
        </p:spPr>
        <p:txBody>
          <a:bodyPr vert="horz" wrap="square" lIns="0" tIns="12700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zh-TW" altLang="en-US" sz="2800" b="1" spc="-10" dirty="0">
                <a:solidFill>
                  <a:srgbClr val="20386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寬能隙化合物半導體研究中心亮點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9DDEBA1-F4FB-4B07-8FCE-F57416723C55}"/>
              </a:ext>
            </a:extLst>
          </p:cNvPr>
          <p:cNvSpPr/>
          <p:nvPr/>
        </p:nvSpPr>
        <p:spPr>
          <a:xfrm>
            <a:off x="169683" y="678730"/>
            <a:ext cx="7136090" cy="4355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228600">
              <a:spcBef>
                <a:spcPts val="345"/>
              </a:spcBef>
              <a:tabLst>
                <a:tab pos="241300" algn="l"/>
              </a:tabLst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目標</a:t>
            </a:r>
            <a:b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</a:br>
            <a:r>
              <a:rPr lang="zh-TW" altLang="en-US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與國內外產學研機構積極合作，開發前瞻材料磊晶技術、元件製程、電路與模組設計，提前布局未來</a:t>
            </a:r>
            <a:r>
              <a:rPr lang="en-US" altLang="zh-TW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6G</a:t>
            </a:r>
            <a:r>
              <a:rPr lang="zh-TW" altLang="en-US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高頻通訊與高速高功率應用</a:t>
            </a:r>
            <a:r>
              <a:rPr lang="en-US" altLang="zh-TW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(</a:t>
            </a:r>
            <a:r>
              <a:rPr lang="zh-TW" altLang="en-US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電動車、快速充電、無線充電</a:t>
            </a:r>
            <a:r>
              <a:rPr lang="en-US" altLang="zh-TW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)</a:t>
            </a:r>
            <a:r>
              <a:rPr lang="zh-TW" altLang="en-US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等關鍵領域。</a:t>
            </a:r>
            <a:endParaRPr lang="en-US" altLang="zh-TW" dirty="0">
              <a:solidFill>
                <a:schemeClr val="bg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Mangal" panose="02040503050203030202" pitchFamily="18" charset="0"/>
            </a:endParaRPr>
          </a:p>
          <a:p>
            <a:pPr marL="12700" marR="228600">
              <a:spcBef>
                <a:spcPts val="345"/>
              </a:spcBef>
              <a:tabLst>
                <a:tab pos="241300" algn="l"/>
              </a:tabLst>
            </a:pPr>
            <a:endParaRPr lang="zh-TW" altLang="en-US" dirty="0">
              <a:solidFill>
                <a:schemeClr val="bg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Mangal" panose="02040503050203030202" pitchFamily="18" charset="0"/>
            </a:endParaRPr>
          </a:p>
          <a:p>
            <a:pPr marL="12700" marR="228600">
              <a:spcBef>
                <a:spcPts val="345"/>
              </a:spcBef>
              <a:tabLst>
                <a:tab pos="241300" algn="l"/>
              </a:tabLst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研究重點</a:t>
            </a:r>
            <a:br>
              <a: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</a:br>
            <a:r>
              <a:rPr lang="zh-TW" altLang="en-US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高電子遷移率氮化鎵異質結構之成長、新型高速高功率元件開發、電路與模組開發</a:t>
            </a:r>
            <a:r>
              <a:rPr lang="zh-TW" altLang="en-US" spc="-15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。</a:t>
            </a:r>
            <a:endParaRPr lang="en-US" altLang="zh-TW" spc="-15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12700" marR="228600">
              <a:spcBef>
                <a:spcPts val="345"/>
              </a:spcBef>
              <a:tabLst>
                <a:tab pos="241300" algn="l"/>
              </a:tabLst>
            </a:pP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</a:endParaRPr>
          </a:p>
          <a:p>
            <a:pPr marL="12700" marR="228600">
              <a:spcBef>
                <a:spcPts val="345"/>
              </a:spcBef>
              <a:tabLst>
                <a:tab pos="241300" algn="l"/>
              </a:tabLst>
            </a:pPr>
            <a:r>
              <a:rPr lang="zh-TW" altLang="en-US" sz="2400" b="1" spc="35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團隊優勢</a:t>
            </a:r>
            <a:br>
              <a:rPr lang="en-US" altLang="zh-TW" sz="2000" b="1" spc="35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</a:br>
            <a:r>
              <a:rPr lang="zh-TW" altLang="en-US" spc="3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國內唯一具備由材料磊晶、元件製作、封裝、檢測之研究單位，能快速有執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行多項大型先導型創新計畫，具實際產業應用經驗</a:t>
            </a:r>
            <a:r>
              <a:rPr lang="zh-TW" altLang="en-US" spc="5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，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技轉包括英特爾之國內外公司</a:t>
            </a:r>
            <a:r>
              <a:rPr lang="zh-TW" altLang="en-US" spc="4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，與國際知名學府密切合作，致力培育半導體人才，提高台灣國際聲望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等成功經驗。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463DD100-CD6A-4B13-B3BC-7217EA19A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465" y="969080"/>
            <a:ext cx="2686025" cy="173170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0754B300-7962-46C2-ACBF-1F31F3FC3B4A}"/>
              </a:ext>
            </a:extLst>
          </p:cNvPr>
          <p:cNvSpPr/>
          <p:nvPr/>
        </p:nvSpPr>
        <p:spPr>
          <a:xfrm>
            <a:off x="7475456" y="697584"/>
            <a:ext cx="4553146" cy="295059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C9473D1D-9BE2-4C29-BF34-B00FAE3980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4" t="10182" r="6858"/>
          <a:stretch/>
        </p:blipFill>
        <p:spPr>
          <a:xfrm>
            <a:off x="10090537" y="4264107"/>
            <a:ext cx="1690684" cy="1361736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6E9C0D94-9543-48DB-8785-80E400573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849" y="4264105"/>
            <a:ext cx="2161309" cy="1423301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474BC732-C3C5-4BD4-9FD0-16232AECFB02}"/>
              </a:ext>
            </a:extLst>
          </p:cNvPr>
          <p:cNvSpPr/>
          <p:nvPr/>
        </p:nvSpPr>
        <p:spPr>
          <a:xfrm>
            <a:off x="7484882" y="4044097"/>
            <a:ext cx="4565714" cy="256566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BF49FA6-9211-4063-AE4E-50B6467208FF}"/>
              </a:ext>
            </a:extLst>
          </p:cNvPr>
          <p:cNvSpPr/>
          <p:nvPr/>
        </p:nvSpPr>
        <p:spPr>
          <a:xfrm>
            <a:off x="7497451" y="2941166"/>
            <a:ext cx="4493444" cy="66930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封面報導鐵電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FEG-HEMT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</a:rPr>
              <a:t>研究成果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9A6A83E-D54D-42D1-BF21-3FC1183A147D}"/>
              </a:ext>
            </a:extLst>
          </p:cNvPr>
          <p:cNvSpPr/>
          <p:nvPr/>
        </p:nvSpPr>
        <p:spPr>
          <a:xfrm>
            <a:off x="7517876" y="5902750"/>
            <a:ext cx="4493444" cy="66930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kumimoji="1"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全球第一片</a:t>
            </a:r>
            <a:r>
              <a:rPr kumimoji="1" lang="en-US" altLang="zh-TW" sz="1800" dirty="0" err="1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AlGaN</a:t>
            </a:r>
            <a:r>
              <a:rPr kumimoji="1"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/</a:t>
            </a:r>
            <a:r>
              <a:rPr kumimoji="1" lang="en-US" altLang="zh-TW" sz="1800" dirty="0" err="1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GaN</a:t>
            </a:r>
            <a:r>
              <a:rPr kumimoji="1"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HEMT</a:t>
            </a:r>
            <a:r>
              <a:rPr kumimoji="1"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厚度</a:t>
            </a:r>
            <a:r>
              <a:rPr kumimoji="1"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&gt;5um</a:t>
            </a:r>
            <a:r>
              <a:rPr kumimoji="1"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kumimoji="1"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200mm </a:t>
            </a:r>
            <a:r>
              <a:rPr kumimoji="1" lang="en-US" altLang="zh-TW" sz="1800" dirty="0" err="1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AlN</a:t>
            </a:r>
            <a:r>
              <a:rPr kumimoji="1"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kumimoji="1"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晶圓</a:t>
            </a:r>
            <a:endParaRPr kumimoji="1" lang="zh-TW" altLang="en-US" sz="1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255543F-AAB3-40F8-9ADA-D26D36F6A536}"/>
              </a:ext>
            </a:extLst>
          </p:cNvPr>
          <p:cNvSpPr/>
          <p:nvPr/>
        </p:nvSpPr>
        <p:spPr>
          <a:xfrm>
            <a:off x="171255" y="5118753"/>
            <a:ext cx="7136090" cy="160255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zh-TW" altLang="zh-TW" kern="10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透過產學共創的方式與各大科技公司進行產學合作，並透過本研究中心所建立的平台，進行更深入的合作，產生產學共創的價值。</a:t>
            </a:r>
          </a:p>
          <a:p>
            <a:pPr lvl="0">
              <a:spcBef>
                <a:spcPts val="600"/>
              </a:spcBef>
              <a:spcAft>
                <a:spcPts val="0"/>
              </a:spcAft>
            </a:pPr>
            <a:r>
              <a:rPr lang="zh-TW" altLang="zh-TW" kern="100" dirty="0">
                <a:solidFill>
                  <a:schemeClr val="bg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Mangal" panose="02040503050203030202" pitchFamily="18" charset="0"/>
              </a:rPr>
              <a:t>推動國際合作，與國際知名大學或一流研究單位共同建立國際研發平台，本所學生透過交流或交換的方式出國進行研究。</a:t>
            </a:r>
          </a:p>
        </p:txBody>
      </p:sp>
    </p:spTree>
    <p:extLst>
      <p:ext uri="{BB962C8B-B14F-4D97-AF65-F5344CB8AC3E}">
        <p14:creationId xmlns:p14="http://schemas.microsoft.com/office/powerpoint/2010/main" val="773315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245</Words>
  <Application>Microsoft Office PowerPoint</Application>
  <PresentationFormat>寬螢幕</PresentationFormat>
  <Paragraphs>10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微軟正黑體</vt:lpstr>
      <vt:lpstr>Arial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陳柏全</dc:creator>
  <cp:lastModifiedBy>陳柏全</cp:lastModifiedBy>
  <cp:revision>4</cp:revision>
  <dcterms:created xsi:type="dcterms:W3CDTF">2023-11-16T03:35:46Z</dcterms:created>
  <dcterms:modified xsi:type="dcterms:W3CDTF">2023-11-16T04:22:56Z</dcterms:modified>
</cp:coreProperties>
</file>

<file path=docProps/thumbnail.jpeg>
</file>